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7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0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252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6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4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7051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6829B1-F646-426C-89CE-DF10C27FD93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1CC41F-C46F-4F56-85D4-4C0DC1A8A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93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SOLID_(%D0%BE%D0%B1%D1%8A%D0%B5%D0%BA%D1%82%D0%BD%D0%BE-%D0%BE%D1%80%D0%B8%D0%B5%D0%BD%D1%82%D0%B8%D1%80%D0%BE%D0%B2%D0%B0%D0%BD%D0%BD%D0%BE%D0%B5_%D0%BF%D1%80%D0%BE%D0%B3%D1%80%D0%B0%D0%BC%D0%BC%D0%B8%D1%80%D0%BE%D0%B2%D0%B0%D0%BD%D0%B8%D0%B5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wikipedia.org/wiki/AC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C2%ABO%C2%BB_%D0%B1%D0%BE%D0%BB%D1%8C%D1%88%D0%BE%D0%B5_%D0%B8_%C2%ABo%C2%BB_%D0%BC%D0%B0%D0%BB%D0%BE%D0%B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2E24A-E3C6-49F1-B19B-76CB97D61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A1556A-72B5-447D-B9A5-00C3240FD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Knowledge</a:t>
            </a:r>
          </a:p>
        </p:txBody>
      </p:sp>
    </p:spTree>
    <p:extLst>
      <p:ext uri="{BB962C8B-B14F-4D97-AF65-F5344CB8AC3E}">
        <p14:creationId xmlns:p14="http://schemas.microsoft.com/office/powerpoint/2010/main" val="350435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61535" r="12887" b="1303"/>
          <a:stretch/>
        </p:blipFill>
        <p:spPr bwMode="auto">
          <a:xfrm>
            <a:off x="1358537" y="1423851"/>
            <a:ext cx="9522824" cy="29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1" y="4606971"/>
            <a:ext cx="38671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5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rotocol state machine example - Thread States and Life Cycle in Java 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3" y="0"/>
            <a:ext cx="8743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6" y="209958"/>
            <a:ext cx="10680821" cy="60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0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7" y="496389"/>
            <a:ext cx="10612845" cy="59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5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Hierarchy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9" y="1453380"/>
            <a:ext cx="6194788" cy="46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ÐÐ°ÑÑÐ¸Ð½ÐºÐ¸ Ð¿Ð¾ Ð·Ð°Ð¿ÑÐ¾ÑÑ exce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63" y="1453380"/>
            <a:ext cx="4045449" cy="40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6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7" y="13062"/>
            <a:ext cx="5587638" cy="683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ÐÐ°ÑÑÐ¸Ð½ÐºÐ¸ Ð¿Ð¾ Ð·Ð°Ð¿ÑÐ¾ÑÑ input 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63" y="215401"/>
            <a:ext cx="4685679" cy="32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Java.util.concurrent</a:t>
            </a:r>
            <a:endParaRPr lang="ru-RU" dirty="0"/>
          </a:p>
        </p:txBody>
      </p:sp>
      <p:pic>
        <p:nvPicPr>
          <p:cNvPr id="8194" name="Picture 2" descr="https://habrastorage.org/storage2/ff8/e9d/719/ff8e9d719402e1b164febae3fd8c0f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9" y="1328192"/>
            <a:ext cx="7538447" cy="26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2" y="3589476"/>
            <a:ext cx="4820194" cy="312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3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Semaphore</a:t>
            </a:r>
          </a:p>
          <a:p>
            <a:r>
              <a:rPr lang="en-US" sz="3200" dirty="0" err="1"/>
              <a:t>CountDownLatch</a:t>
            </a:r>
            <a:endParaRPr lang="en-US" sz="3200" dirty="0"/>
          </a:p>
          <a:p>
            <a:r>
              <a:rPr lang="en-US" sz="3200" dirty="0" err="1"/>
              <a:t>CyclicBarrier</a:t>
            </a:r>
            <a:endParaRPr lang="en-US" sz="3200" dirty="0"/>
          </a:p>
          <a:p>
            <a:r>
              <a:rPr lang="en-US" sz="3200" dirty="0"/>
              <a:t>Exchanger&lt;V&gt;</a:t>
            </a:r>
          </a:p>
          <a:p>
            <a:r>
              <a:rPr lang="en-US" sz="3200" dirty="0" err="1"/>
              <a:t>Phaser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821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and Callable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552" y="1815739"/>
            <a:ext cx="10178322" cy="3593591"/>
          </a:xfrm>
        </p:spPr>
        <p:txBody>
          <a:bodyPr>
            <a:noAutofit/>
          </a:bodyPr>
          <a:lstStyle/>
          <a:p>
            <a:r>
              <a:rPr lang="en-US" sz="3200" dirty="0"/>
              <a:t>Future&lt;V&gt;</a:t>
            </a:r>
          </a:p>
          <a:p>
            <a:r>
              <a:rPr lang="en-US" sz="3200" dirty="0" err="1"/>
              <a:t>RunnableFuture</a:t>
            </a:r>
            <a:r>
              <a:rPr lang="en-US" sz="3200" dirty="0"/>
              <a:t>&lt;V&gt;</a:t>
            </a:r>
          </a:p>
          <a:p>
            <a:r>
              <a:rPr lang="en-US" sz="3200" dirty="0"/>
              <a:t>Callable&lt;V&gt;</a:t>
            </a:r>
          </a:p>
          <a:p>
            <a:r>
              <a:rPr lang="en-US" sz="3200" dirty="0" err="1"/>
              <a:t>FutureTask</a:t>
            </a:r>
            <a:r>
              <a:rPr lang="en-US" sz="3200" dirty="0"/>
              <a:t>&lt;V&gt;</a:t>
            </a:r>
          </a:p>
          <a:p>
            <a:r>
              <a:rPr lang="en-US" sz="3200" dirty="0"/>
              <a:t>Delayed</a:t>
            </a:r>
          </a:p>
          <a:p>
            <a:r>
              <a:rPr lang="en-US" sz="3200" dirty="0" err="1"/>
              <a:t>ScheduledFuture</a:t>
            </a:r>
            <a:r>
              <a:rPr lang="en-US" sz="3200" dirty="0"/>
              <a:t>&lt;V&gt;</a:t>
            </a:r>
          </a:p>
          <a:p>
            <a:r>
              <a:rPr lang="en-US" sz="3200" dirty="0" err="1"/>
              <a:t>RunnableScheduledFuture</a:t>
            </a:r>
            <a:r>
              <a:rPr lang="en-US" sz="3200" dirty="0"/>
              <a:t>&lt;V&gt;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401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Executors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28355"/>
            <a:ext cx="10178322" cy="4963886"/>
          </a:xfrm>
        </p:spPr>
        <p:txBody>
          <a:bodyPr>
            <a:noAutofit/>
          </a:bodyPr>
          <a:lstStyle/>
          <a:p>
            <a:r>
              <a:rPr lang="en-US" sz="2800" dirty="0"/>
              <a:t>Executor</a:t>
            </a:r>
          </a:p>
          <a:p>
            <a:r>
              <a:rPr lang="en-US" sz="2800" dirty="0" err="1"/>
              <a:t>ExecutorService</a:t>
            </a:r>
            <a:endParaRPr lang="en-US" sz="2800" dirty="0"/>
          </a:p>
          <a:p>
            <a:r>
              <a:rPr lang="en-US" sz="2800" dirty="0" err="1"/>
              <a:t>ScheduledExecutorService</a:t>
            </a:r>
            <a:endParaRPr lang="en-US" sz="2800" dirty="0"/>
          </a:p>
          <a:p>
            <a:r>
              <a:rPr lang="en-US" sz="2800" dirty="0" err="1"/>
              <a:t>AbstractExecutorService</a:t>
            </a:r>
            <a:endParaRPr lang="en-US" sz="2800" dirty="0"/>
          </a:p>
          <a:p>
            <a:r>
              <a:rPr lang="en-US" sz="2800" dirty="0"/>
              <a:t>Executors</a:t>
            </a:r>
          </a:p>
          <a:p>
            <a:r>
              <a:rPr lang="en-US" sz="2800" dirty="0" err="1"/>
              <a:t>ThreadPoolExecutor</a:t>
            </a:r>
            <a:endParaRPr lang="en-US" sz="2800" dirty="0"/>
          </a:p>
          <a:p>
            <a:r>
              <a:rPr lang="en-US" sz="2800" dirty="0" err="1"/>
              <a:t>ScheduledThreadPoolExecutor</a:t>
            </a:r>
            <a:endParaRPr lang="en-US" sz="2800" dirty="0"/>
          </a:p>
          <a:p>
            <a:r>
              <a:rPr lang="en-US" sz="2800" dirty="0" err="1"/>
              <a:t>ThreadFactory</a:t>
            </a:r>
            <a:endParaRPr lang="en-US" sz="2800" dirty="0"/>
          </a:p>
          <a:p>
            <a:r>
              <a:rPr lang="en-US" sz="2800" dirty="0" err="1"/>
              <a:t>RejectedExecutionHandler</a:t>
            </a:r>
            <a:r>
              <a:rPr lang="en-US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911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52E3-D7BC-4F46-B3EB-4A1F43C4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Атрибуты транзакций </a:t>
            </a:r>
            <a:r>
              <a:rPr lang="en-US" dirty="0"/>
              <a:t>(CMT)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E5E3E-705A-4D92-B67F-F50598EA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REQUIRED</a:t>
            </a:r>
          </a:p>
          <a:p>
            <a:r>
              <a:rPr lang="en-US" sz="2800" dirty="0"/>
              <a:t>REQUIRES_NEW</a:t>
            </a:r>
          </a:p>
          <a:p>
            <a:r>
              <a:rPr lang="en-US" sz="2800" dirty="0"/>
              <a:t>SUPPORTS</a:t>
            </a:r>
          </a:p>
          <a:p>
            <a:r>
              <a:rPr lang="en-US" sz="2800" dirty="0"/>
              <a:t>MANDATORY</a:t>
            </a:r>
          </a:p>
          <a:p>
            <a:r>
              <a:rPr lang="en-US" sz="2800" dirty="0"/>
              <a:t>NOT_SUPPORTED</a:t>
            </a:r>
          </a:p>
          <a:p>
            <a:r>
              <a:rPr lang="en-US" sz="2800" dirty="0"/>
              <a:t>NEVER</a:t>
            </a:r>
          </a:p>
        </p:txBody>
      </p:sp>
      <p:pic>
        <p:nvPicPr>
          <p:cNvPr id="1028" name="Picture 4" descr="ÐÐ°ÑÑÐ¸Ð½ÐºÐ¸ Ð¿Ð¾ Ð·Ð°Ð¿ÑÐ¾ÑÑ ÑÑÐ°Ð½Ð·Ð°ÐºÑÐ¸Ð¸">
            <a:extLst>
              <a:ext uri="{FF2B5EF4-FFF2-40B4-BE49-F238E27FC236}">
                <a16:creationId xmlns:a16="http://schemas.microsoft.com/office/drawing/2014/main" id="{ED923237-8277-4418-8F55-A2E6773CE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39" y="2286001"/>
            <a:ext cx="6203361" cy="20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4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Non-Blocking Queues</a:t>
            </a:r>
          </a:p>
          <a:p>
            <a:r>
              <a:rPr lang="en-US" sz="4000" dirty="0"/>
              <a:t>Blocking Queues</a:t>
            </a:r>
          </a:p>
        </p:txBody>
      </p:sp>
    </p:spTree>
    <p:extLst>
      <p:ext uri="{BB962C8B-B14F-4D97-AF65-F5344CB8AC3E}">
        <p14:creationId xmlns:p14="http://schemas.microsoft.com/office/powerpoint/2010/main" val="179186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Queues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ConcurrentLinkedQueue</a:t>
            </a:r>
            <a:r>
              <a:rPr lang="en-US" sz="3600" dirty="0"/>
              <a:t>&lt;E&gt;</a:t>
            </a:r>
          </a:p>
          <a:p>
            <a:r>
              <a:rPr lang="en-US" sz="3600" dirty="0" err="1"/>
              <a:t>ConcurrentLinkedDeque</a:t>
            </a:r>
            <a:r>
              <a:rPr lang="en-US" sz="3600" dirty="0"/>
              <a:t>&lt;E&gt;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814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Queues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54481"/>
            <a:ext cx="10178322" cy="4990010"/>
          </a:xfrm>
        </p:spPr>
        <p:txBody>
          <a:bodyPr>
            <a:normAutofit/>
          </a:bodyPr>
          <a:lstStyle/>
          <a:p>
            <a:r>
              <a:rPr lang="en-US" sz="2400" dirty="0" err="1"/>
              <a:t>BlockingQueue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ArrayBlockingQueue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DelayQueue</a:t>
            </a:r>
            <a:r>
              <a:rPr lang="en-US" sz="2400" dirty="0"/>
              <a:t>&lt;E extends Delayed&gt;</a:t>
            </a:r>
          </a:p>
          <a:p>
            <a:r>
              <a:rPr lang="en-US" sz="2400" dirty="0" err="1"/>
              <a:t>LinkedBlockingQueue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PriorityBlockingQueue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SynchronousQueue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BlockingDeque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LinkedBlockingDeque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TransferQueue</a:t>
            </a:r>
            <a:r>
              <a:rPr lang="en-US" sz="2400" dirty="0"/>
              <a:t>&lt;E&gt;</a:t>
            </a:r>
          </a:p>
          <a:p>
            <a:r>
              <a:rPr lang="en-US" sz="2400" dirty="0" err="1"/>
              <a:t>LinkedTransferQueue</a:t>
            </a:r>
            <a:r>
              <a:rPr lang="en-US" sz="2400" dirty="0"/>
              <a:t>&lt;E&gt;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259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</a:t>
            </a:r>
          </a:p>
          <a:p>
            <a:r>
              <a:rPr lang="en-US" dirty="0"/>
              <a:t>Lock</a:t>
            </a:r>
          </a:p>
          <a:p>
            <a:r>
              <a:rPr lang="en-US" dirty="0" err="1"/>
              <a:t>ReentrantLock</a:t>
            </a:r>
            <a:endParaRPr lang="en-US" dirty="0"/>
          </a:p>
          <a:p>
            <a:r>
              <a:rPr lang="en-US" dirty="0" err="1"/>
              <a:t>ReadWriteLock</a:t>
            </a:r>
            <a:endParaRPr lang="en-US" dirty="0"/>
          </a:p>
          <a:p>
            <a:r>
              <a:rPr lang="en-US" dirty="0" err="1"/>
              <a:t>ReentrantReadWriteLock</a:t>
            </a:r>
            <a:endParaRPr lang="en-US" dirty="0"/>
          </a:p>
          <a:p>
            <a:r>
              <a:rPr lang="en-US" dirty="0" err="1"/>
              <a:t>LockSupport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1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AtomicBoolean</a:t>
            </a:r>
            <a:r>
              <a:rPr lang="en-US" sz="2800" dirty="0"/>
              <a:t>, </a:t>
            </a:r>
            <a:r>
              <a:rPr lang="en-US" sz="2800" dirty="0" err="1"/>
              <a:t>AtomicInteger</a:t>
            </a:r>
            <a:r>
              <a:rPr lang="en-US" sz="2800" dirty="0"/>
              <a:t>, </a:t>
            </a:r>
            <a:r>
              <a:rPr lang="en-US" sz="2800" dirty="0" err="1"/>
              <a:t>AtomicLong</a:t>
            </a:r>
            <a:endParaRPr lang="en-US" sz="2800" dirty="0"/>
          </a:p>
          <a:p>
            <a:r>
              <a:rPr lang="en-US" sz="2800" dirty="0" err="1"/>
              <a:t>AtomicIntegerArray</a:t>
            </a:r>
            <a:r>
              <a:rPr lang="en-US" sz="2800" dirty="0"/>
              <a:t>, </a:t>
            </a:r>
            <a:r>
              <a:rPr lang="en-US" sz="2800" dirty="0" err="1"/>
              <a:t>AtomicLongArray</a:t>
            </a:r>
            <a:endParaRPr lang="en-US" sz="2800" dirty="0"/>
          </a:p>
          <a:p>
            <a:r>
              <a:rPr lang="en-US" sz="2800" dirty="0" err="1"/>
              <a:t>AtomicReference</a:t>
            </a:r>
            <a:endParaRPr lang="en-US" sz="2800" dirty="0"/>
          </a:p>
          <a:p>
            <a:r>
              <a:rPr lang="en-US" sz="2800" dirty="0" err="1"/>
              <a:t>AtomicReferenceArray</a:t>
            </a:r>
            <a:endParaRPr lang="en-US" sz="2800" dirty="0"/>
          </a:p>
          <a:p>
            <a:r>
              <a:rPr lang="en-US" sz="2800" dirty="0" err="1"/>
              <a:t>AtomicIntegerFieldUpdater</a:t>
            </a:r>
            <a:r>
              <a:rPr lang="en-US" sz="2800" dirty="0"/>
              <a:t>, </a:t>
            </a:r>
            <a:r>
              <a:rPr lang="en-US" sz="2800" dirty="0" err="1"/>
              <a:t>AtomicLongFieldUpdater,AtomicReferenceFieldUpdater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972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366E3-5EA1-403F-8EAF-E22777B7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 параллельного доступа с использованием транзакций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B28C3-E549-45C3-A8FC-8E85B6937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потерянное обновление (</a:t>
            </a:r>
            <a:r>
              <a:rPr lang="ru-RU" sz="3200" dirty="0" err="1"/>
              <a:t>lost</a:t>
            </a:r>
            <a:r>
              <a:rPr lang="ru-RU" sz="3200" dirty="0"/>
              <a:t> </a:t>
            </a:r>
            <a:r>
              <a:rPr lang="ru-RU" sz="3200" dirty="0" err="1"/>
              <a:t>update</a:t>
            </a:r>
            <a:r>
              <a:rPr lang="ru-RU" sz="3200" dirty="0"/>
              <a:t>)</a:t>
            </a:r>
          </a:p>
          <a:p>
            <a:r>
              <a:rPr lang="ru-RU" sz="3200" dirty="0"/>
              <a:t>«грязное» чтение (</a:t>
            </a:r>
            <a:r>
              <a:rPr lang="ru-RU" sz="3200" dirty="0" err="1"/>
              <a:t>dirty</a:t>
            </a:r>
            <a:r>
              <a:rPr lang="ru-RU" sz="3200" dirty="0"/>
              <a:t> </a:t>
            </a:r>
            <a:r>
              <a:rPr lang="ru-RU" sz="3200" dirty="0" err="1"/>
              <a:t>read</a:t>
            </a:r>
            <a:r>
              <a:rPr lang="ru-RU" sz="3200" dirty="0"/>
              <a:t>)</a:t>
            </a:r>
          </a:p>
          <a:p>
            <a:r>
              <a:rPr lang="ru-RU" sz="3200" dirty="0"/>
              <a:t>неповторяющееся чтение (</a:t>
            </a:r>
            <a:r>
              <a:rPr lang="ru-RU" sz="3200" dirty="0" err="1"/>
              <a:t>non-repeatable</a:t>
            </a:r>
            <a:r>
              <a:rPr lang="ru-RU" sz="3200" dirty="0"/>
              <a:t> </a:t>
            </a:r>
            <a:r>
              <a:rPr lang="ru-RU" sz="3200" dirty="0" err="1"/>
              <a:t>read</a:t>
            </a:r>
            <a:r>
              <a:rPr lang="ru-RU" sz="3200" dirty="0"/>
              <a:t>)</a:t>
            </a:r>
          </a:p>
          <a:p>
            <a:r>
              <a:rPr lang="ru-RU" sz="3200" dirty="0"/>
              <a:t>фантомное чтение (</a:t>
            </a:r>
            <a:r>
              <a:rPr lang="ru-RU" sz="3200" dirty="0" err="1"/>
              <a:t>phantom</a:t>
            </a:r>
            <a:r>
              <a:rPr lang="ru-RU" sz="3200" dirty="0"/>
              <a:t> </a:t>
            </a:r>
            <a:r>
              <a:rPr lang="ru-RU" sz="3200" dirty="0" err="1"/>
              <a:t>reads</a:t>
            </a:r>
            <a:r>
              <a:rPr lang="ru-RU" sz="32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400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87B51-6AE9-47E5-B2A9-CD7D5637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</a:t>
            </a:r>
            <a:r>
              <a:rPr lang="ru-RU"/>
              <a:t>изоляции транзакций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11B1E-B205-47A9-84AD-1C45FFBC0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Read</a:t>
            </a:r>
            <a:r>
              <a:rPr lang="ru-RU" sz="2800" dirty="0"/>
              <a:t> </a:t>
            </a:r>
            <a:r>
              <a:rPr lang="ru-RU" sz="2800" dirty="0" err="1"/>
              <a:t>uncommitted</a:t>
            </a:r>
            <a:r>
              <a:rPr lang="ru-RU" sz="2800" dirty="0"/>
              <a:t> (чтение незафиксированных данных)</a:t>
            </a:r>
          </a:p>
          <a:p>
            <a:r>
              <a:rPr lang="ru-RU" sz="2800" dirty="0" err="1"/>
              <a:t>Read</a:t>
            </a:r>
            <a:r>
              <a:rPr lang="ru-RU" sz="2800" dirty="0"/>
              <a:t> </a:t>
            </a:r>
            <a:r>
              <a:rPr lang="ru-RU" sz="2800" dirty="0" err="1"/>
              <a:t>committed</a:t>
            </a:r>
            <a:r>
              <a:rPr lang="ru-RU" sz="2800" dirty="0"/>
              <a:t> (чтение фиксированных данных)</a:t>
            </a:r>
          </a:p>
          <a:p>
            <a:r>
              <a:rPr lang="en-US" sz="2800" dirty="0"/>
              <a:t>Repeatable read (</a:t>
            </a:r>
            <a:r>
              <a:rPr lang="ru-RU" sz="2800" dirty="0"/>
              <a:t>повторяемость чтения)</a:t>
            </a:r>
          </a:p>
          <a:p>
            <a:r>
              <a:rPr lang="en-US" sz="2800" dirty="0"/>
              <a:t>Serializable (</a:t>
            </a:r>
            <a:r>
              <a:rPr lang="ru-RU" sz="2800" dirty="0" err="1"/>
              <a:t>упорядочиваемость</a:t>
            </a:r>
            <a:r>
              <a:rPr lang="ru-RU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235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7B0DB-DAA9-401E-B568-DB820A2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34B65-E6C9-4C88-A8A4-CD0D184E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функционального интерфейса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1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547B8-5B73-4842-8CE5-246B197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Предопределенные функциональные интерфейсы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B1559-01AB-4D37-AC77-54C46C07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UnaryOperator</a:t>
            </a:r>
            <a:r>
              <a:rPr lang="en-US" sz="2800" dirty="0"/>
              <a:t>&lt;T&gt;</a:t>
            </a:r>
          </a:p>
          <a:p>
            <a:r>
              <a:rPr lang="en-US" sz="2800" dirty="0" err="1"/>
              <a:t>BinaryOperator</a:t>
            </a:r>
            <a:r>
              <a:rPr lang="en-US" sz="2800" dirty="0"/>
              <a:t>&lt;T&gt;</a:t>
            </a:r>
          </a:p>
          <a:p>
            <a:r>
              <a:rPr lang="en-US" sz="2800" dirty="0"/>
              <a:t>Consumer&lt;T&gt;</a:t>
            </a:r>
          </a:p>
          <a:p>
            <a:r>
              <a:rPr lang="en-US" sz="2800" dirty="0"/>
              <a:t>Supplier&lt;T&gt;</a:t>
            </a:r>
          </a:p>
          <a:p>
            <a:r>
              <a:rPr lang="en-US" sz="2800" dirty="0"/>
              <a:t>Function&lt;T, R&gt;</a:t>
            </a:r>
          </a:p>
          <a:p>
            <a:r>
              <a:rPr lang="en-US" sz="2800" dirty="0"/>
              <a:t>Predicate&lt;T&gt;</a:t>
            </a:r>
          </a:p>
        </p:txBody>
      </p:sp>
    </p:spTree>
    <p:extLst>
      <p:ext uri="{BB962C8B-B14F-4D97-AF65-F5344CB8AC3E}">
        <p14:creationId xmlns:p14="http://schemas.microsoft.com/office/powerpoint/2010/main" val="1376685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93110-333C-4423-8BA8-1556A2B2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</a:t>
            </a:r>
            <a:r>
              <a:rPr lang="en-US" dirty="0"/>
              <a:t>API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8766C-FD03-40D0-8C68-ABA7FB2B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Промежуточные операции</a:t>
            </a:r>
          </a:p>
          <a:p>
            <a:r>
              <a:rPr lang="ru-RU" dirty="0"/>
              <a:t>Оконечные операции</a:t>
            </a:r>
            <a:r>
              <a:rPr lang="en-US" dirty="0"/>
              <a:t> (</a:t>
            </a:r>
            <a:r>
              <a:rPr lang="ru-RU" dirty="0"/>
              <a:t>потребленный поток не может быть использован повторно)</a:t>
            </a:r>
            <a:endParaRPr lang="en-US" dirty="0"/>
          </a:p>
        </p:txBody>
      </p:sp>
      <p:pic>
        <p:nvPicPr>
          <p:cNvPr id="1026" name="Picture 2" descr="https://habrastorage.org/files/0b7/b18/760/0b7b1876026c4aa78b926fe5a9027c72.jpg">
            <a:extLst>
              <a:ext uri="{FF2B5EF4-FFF2-40B4-BE49-F238E27FC236}">
                <a16:creationId xmlns:a16="http://schemas.microsoft.com/office/drawing/2014/main" id="{AED2CF8A-229B-4F19-8AE1-D0C3EB80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44" y="3679049"/>
            <a:ext cx="4953179" cy="29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2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en-US" dirty="0"/>
              <a:t>SOLID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/>
              <a:t>Single Responsibility Principle</a:t>
            </a:r>
          </a:p>
          <a:p>
            <a:r>
              <a:rPr lang="en-US" sz="5100" dirty="0"/>
              <a:t>Open Closed Principle</a:t>
            </a:r>
          </a:p>
          <a:p>
            <a:r>
              <a:rPr lang="en-US" sz="5100" dirty="0" err="1"/>
              <a:t>Liskov</a:t>
            </a:r>
            <a:r>
              <a:rPr lang="en-US" sz="5100" dirty="0"/>
              <a:t> Substitution Principle</a:t>
            </a:r>
          </a:p>
          <a:p>
            <a:r>
              <a:rPr lang="en-US" sz="5100" dirty="0"/>
              <a:t>Interface Segregation Principle</a:t>
            </a:r>
          </a:p>
          <a:p>
            <a:r>
              <a:rPr lang="en-US" sz="5100" dirty="0"/>
              <a:t>Dependency Inversion Principle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https://ru.wikipedia.org/wiki/SOLID_(%D0%BE%D0%B1%D1%8A%D0%B5%D0%BA%D1%82%D0%BD%D0%BE-%D0%BE%D1%80%D0%B8%D0%B5%D0%BD%D1%82%D0%B8%D1%80%D0%BE%D0%B2%D0%B0%D0%BD%D0%BD%D0%BE%D0%B5_%D0%BF%D1%80%D0%BE%D0%B3%D1%80%D0%B0%D0%BC%D0%BC%D0%B8%D1%80%D0%BE%D0%B2%D0%B0%D0%BD%D0%B8%D0%B5)</a:t>
            </a:r>
            <a:endParaRPr lang="ru-RU" sz="2800" dirty="0"/>
          </a:p>
        </p:txBody>
      </p:sp>
      <p:pic>
        <p:nvPicPr>
          <p:cNvPr id="1026" name="Picture 2" descr="ÐÐ°ÑÑÐ¸Ð½ÐºÐ¸ Ð¿Ð¾ Ð·Ð°Ð¿ÑÐ¾ÑÑ so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81" y="373244"/>
            <a:ext cx="381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1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6CE3A-964F-4A23-A489-6E6E5F4F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Сохранение состояния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023D7-378C-4446-B5D2-EB1ACDFC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Операции без сохранения состояния</a:t>
            </a:r>
            <a:r>
              <a:rPr lang="en-US" dirty="0"/>
              <a:t> (</a:t>
            </a:r>
            <a:r>
              <a:rPr lang="ru-RU" dirty="0" err="1"/>
              <a:t>параллеляться</a:t>
            </a:r>
            <a:r>
              <a:rPr lang="en-US" dirty="0"/>
              <a:t>)</a:t>
            </a:r>
            <a:r>
              <a:rPr lang="ru-RU" dirty="0"/>
              <a:t>, </a:t>
            </a:r>
            <a:r>
              <a:rPr lang="ru-RU"/>
              <a:t>создают конвейер</a:t>
            </a:r>
            <a:endParaRPr lang="ru-RU" dirty="0"/>
          </a:p>
          <a:p>
            <a:pPr lvl="1"/>
            <a:r>
              <a:rPr lang="en-US" dirty="0"/>
              <a:t>filter()</a:t>
            </a:r>
            <a:endParaRPr lang="ru-RU" dirty="0"/>
          </a:p>
          <a:p>
            <a:r>
              <a:rPr lang="ru-RU" dirty="0"/>
              <a:t>Операции с сохранением состояния </a:t>
            </a:r>
            <a:r>
              <a:rPr lang="en-US" dirty="0"/>
              <a:t>(</a:t>
            </a:r>
            <a:r>
              <a:rPr lang="ru-RU" dirty="0"/>
              <a:t>не </a:t>
            </a:r>
            <a:r>
              <a:rPr lang="ru-RU" dirty="0" err="1"/>
              <a:t>параллеляться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78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93110-333C-4423-8BA8-1556A2B2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BaseStream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8766C-FD03-40D0-8C68-ABA7FB2B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isParallel</a:t>
            </a:r>
            <a:r>
              <a:rPr lang="en-US" dirty="0"/>
              <a:t>()</a:t>
            </a:r>
          </a:p>
          <a:p>
            <a:r>
              <a:rPr lang="en-US" dirty="0"/>
              <a:t>parallel()</a:t>
            </a:r>
          </a:p>
          <a:p>
            <a:r>
              <a:rPr lang="en-US" dirty="0"/>
              <a:t>sequential()</a:t>
            </a:r>
          </a:p>
          <a:p>
            <a:endParaRPr lang="en-US" dirty="0"/>
          </a:p>
          <a:p>
            <a:r>
              <a:rPr lang="en-US" dirty="0"/>
              <a:t>close()</a:t>
            </a:r>
          </a:p>
          <a:p>
            <a:r>
              <a:rPr lang="en-US" dirty="0" err="1"/>
              <a:t>onClose</a:t>
            </a:r>
            <a:r>
              <a:rPr lang="en-US" dirty="0"/>
              <a:t>(Runnable)</a:t>
            </a:r>
          </a:p>
          <a:p>
            <a:endParaRPr lang="en-US" dirty="0"/>
          </a:p>
          <a:p>
            <a:r>
              <a:rPr lang="en-US" dirty="0" err="1"/>
              <a:t>spliterator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0140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E79AA-556A-473A-AD9A-E9425F14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207A2-01D4-4603-8DA3-BFF33313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collect(Collector </a:t>
            </a:r>
            <a:r>
              <a:rPr lang="ru-RU" dirty="0" err="1"/>
              <a:t>функция_накопления</a:t>
            </a:r>
            <a:r>
              <a:rPr lang="en-US" dirty="0"/>
              <a:t>)</a:t>
            </a:r>
          </a:p>
          <a:p>
            <a:r>
              <a:rPr lang="en-US" dirty="0"/>
              <a:t>count()</a:t>
            </a:r>
          </a:p>
          <a:p>
            <a:r>
              <a:rPr lang="en-US" dirty="0"/>
              <a:t>filter(Predicate</a:t>
            </a:r>
            <a:r>
              <a:rPr lang="ru-RU" dirty="0"/>
              <a:t> предикат</a:t>
            </a:r>
            <a:r>
              <a:rPr lang="en-US" dirty="0"/>
              <a:t>)</a:t>
            </a:r>
            <a:endParaRPr lang="ru-RU" dirty="0"/>
          </a:p>
          <a:p>
            <a:r>
              <a:rPr lang="en-US" dirty="0" err="1"/>
              <a:t>forEach</a:t>
            </a:r>
            <a:r>
              <a:rPr lang="en-US" dirty="0"/>
              <a:t>(Consumer</a:t>
            </a:r>
            <a:r>
              <a:rPr lang="ru-RU" dirty="0"/>
              <a:t> действие</a:t>
            </a:r>
            <a:r>
              <a:rPr lang="en-US" dirty="0"/>
              <a:t>)</a:t>
            </a:r>
          </a:p>
          <a:p>
            <a:r>
              <a:rPr lang="en-US" dirty="0"/>
              <a:t>map(Function</a:t>
            </a:r>
            <a:r>
              <a:rPr lang="ru-RU" dirty="0"/>
              <a:t> </a:t>
            </a:r>
            <a:r>
              <a:rPr lang="ru-RU" dirty="0" err="1"/>
              <a:t>функция_отображения</a:t>
            </a:r>
            <a:r>
              <a:rPr lang="en-US" dirty="0"/>
              <a:t>)</a:t>
            </a:r>
          </a:p>
          <a:p>
            <a:r>
              <a:rPr lang="en-US" dirty="0" err="1"/>
              <a:t>mapToDoubleToDoubleFunction</a:t>
            </a:r>
            <a:r>
              <a:rPr lang="en-US" dirty="0"/>
              <a:t>), </a:t>
            </a:r>
            <a:r>
              <a:rPr lang="en-US" dirty="0" err="1"/>
              <a:t>mapToInt</a:t>
            </a:r>
            <a:r>
              <a:rPr lang="en-US" dirty="0"/>
              <a:t>...</a:t>
            </a:r>
          </a:p>
          <a:p>
            <a:r>
              <a:rPr lang="en-US" dirty="0"/>
              <a:t>max(Comparator), min(Comparator)</a:t>
            </a:r>
          </a:p>
          <a:p>
            <a:r>
              <a:rPr lang="en-US" dirty="0"/>
              <a:t>T reduce(T </a:t>
            </a:r>
            <a:r>
              <a:rPr lang="en-US" dirty="0" err="1"/>
              <a:t>identityVal</a:t>
            </a:r>
            <a:r>
              <a:rPr lang="en-US" dirty="0"/>
              <a:t>, </a:t>
            </a:r>
            <a:r>
              <a:rPr lang="en-US" dirty="0" err="1"/>
              <a:t>BinaryOperator</a:t>
            </a:r>
            <a:r>
              <a:rPr lang="en-US" dirty="0"/>
              <a:t>&lt;T&gt; </a:t>
            </a:r>
            <a:r>
              <a:rPr lang="ru-RU" dirty="0"/>
              <a:t>накопитель</a:t>
            </a:r>
            <a:r>
              <a:rPr lang="en-US" dirty="0"/>
              <a:t>) – </a:t>
            </a:r>
            <a:r>
              <a:rPr lang="ru-RU" dirty="0"/>
              <a:t>операция сведения</a:t>
            </a:r>
            <a:endParaRPr lang="en-US" dirty="0"/>
          </a:p>
          <a:p>
            <a:r>
              <a:rPr lang="en-US" dirty="0" err="1"/>
              <a:t>orElse</a:t>
            </a:r>
            <a:r>
              <a:rPr lang="en-US" dirty="0"/>
              <a:t>(2)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транзакций </a:t>
            </a:r>
            <a:r>
              <a:rPr lang="en-US" dirty="0"/>
              <a:t>ACID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Atomicity — </a:t>
            </a:r>
            <a:r>
              <a:rPr lang="ru-RU" sz="2800" dirty="0"/>
              <a:t>Атомарность</a:t>
            </a:r>
            <a:endParaRPr lang="en-US" sz="2800" dirty="0"/>
          </a:p>
          <a:p>
            <a:r>
              <a:rPr lang="en-US" sz="2800" dirty="0"/>
              <a:t>Consistency — </a:t>
            </a:r>
            <a:r>
              <a:rPr lang="ru-RU" sz="2800" dirty="0"/>
              <a:t>Согласованность</a:t>
            </a:r>
            <a:endParaRPr lang="en-US" sz="2800" dirty="0"/>
          </a:p>
          <a:p>
            <a:r>
              <a:rPr lang="en-US" sz="2800" dirty="0"/>
              <a:t>Isolation — </a:t>
            </a:r>
            <a:r>
              <a:rPr lang="ru-RU" sz="2800" dirty="0"/>
              <a:t>Изолированность</a:t>
            </a:r>
            <a:endParaRPr lang="en-US" sz="2800" dirty="0"/>
          </a:p>
          <a:p>
            <a:r>
              <a:rPr lang="en-US" sz="2800" dirty="0"/>
              <a:t>Durability — </a:t>
            </a:r>
            <a:r>
              <a:rPr lang="ru-RU" sz="2800" dirty="0"/>
              <a:t>Устойчивость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https://ru.wikipedia.org/wiki/ACID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/>
          <a:stretch/>
        </p:blipFill>
        <p:spPr bwMode="auto">
          <a:xfrm>
            <a:off x="7040880" y="1245305"/>
            <a:ext cx="472031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E18BD-F646-4204-9A07-A959D42C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happens-before 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E2408-0037-44E9-8CA9-2DB4BE73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1874517"/>
            <a:ext cx="6234545" cy="470441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Пусть есть поток </a:t>
            </a:r>
            <a:r>
              <a:rPr lang="ru-RU" sz="2400" b="1" dirty="0"/>
              <a:t>X</a:t>
            </a:r>
            <a:r>
              <a:rPr lang="ru-RU" sz="2400" dirty="0"/>
              <a:t> и поток </a:t>
            </a:r>
            <a:r>
              <a:rPr lang="ru-RU" sz="2400" b="1" dirty="0"/>
              <a:t>Y</a:t>
            </a:r>
            <a:r>
              <a:rPr lang="ru-RU" sz="2400" dirty="0"/>
              <a:t> (не обязательно отличающийся от потока </a:t>
            </a:r>
            <a:r>
              <a:rPr lang="ru-RU" sz="2400" b="1" dirty="0"/>
              <a:t>X</a:t>
            </a:r>
            <a:r>
              <a:rPr lang="ru-RU" sz="2400" dirty="0"/>
              <a:t>). И пусть есть операции </a:t>
            </a:r>
            <a:r>
              <a:rPr lang="ru-RU" sz="2400" b="1" dirty="0"/>
              <a:t>A</a:t>
            </a:r>
            <a:r>
              <a:rPr lang="ru-RU" sz="2400" dirty="0"/>
              <a:t> (выполняющаяся в потоке </a:t>
            </a:r>
            <a:r>
              <a:rPr lang="ru-RU" sz="2400" b="1" dirty="0"/>
              <a:t>X</a:t>
            </a:r>
            <a:r>
              <a:rPr lang="ru-RU" sz="2400" dirty="0"/>
              <a:t>) и </a:t>
            </a:r>
            <a:r>
              <a:rPr lang="ru-RU" sz="2400" b="1" dirty="0"/>
              <a:t>B</a:t>
            </a:r>
            <a:r>
              <a:rPr lang="ru-RU" sz="2400" dirty="0"/>
              <a:t> (выполняющаяся в потоке </a:t>
            </a:r>
            <a:r>
              <a:rPr lang="ru-RU" sz="2400" b="1" dirty="0"/>
              <a:t>Y</a:t>
            </a:r>
            <a:r>
              <a:rPr lang="ru-RU" sz="2400" dirty="0"/>
              <a:t>).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В таком случае, </a:t>
            </a:r>
            <a:r>
              <a:rPr lang="ru-RU" sz="2400" b="1" dirty="0"/>
              <a:t>A </a:t>
            </a:r>
            <a:r>
              <a:rPr lang="ru-RU" sz="2400" b="1" dirty="0" err="1"/>
              <a:t>happens-before</a:t>
            </a:r>
            <a:r>
              <a:rPr lang="ru-RU" sz="2400" b="1" dirty="0"/>
              <a:t> B</a:t>
            </a:r>
            <a:r>
              <a:rPr lang="ru-RU" sz="2400" dirty="0"/>
              <a:t> означает, что </a:t>
            </a:r>
            <a:r>
              <a:rPr lang="ru-RU" sz="2400" i="1" dirty="0"/>
              <a:t>все изменения, выполненные потоком </a:t>
            </a:r>
            <a:r>
              <a:rPr lang="ru-RU" sz="2400" b="1" i="1" dirty="0"/>
              <a:t>X</a:t>
            </a:r>
            <a:r>
              <a:rPr lang="ru-RU" sz="2400" i="1" dirty="0"/>
              <a:t> до момента операции </a:t>
            </a:r>
            <a:r>
              <a:rPr lang="ru-RU" sz="2400" b="1" i="1" dirty="0"/>
              <a:t>A</a:t>
            </a:r>
            <a:r>
              <a:rPr lang="ru-RU" sz="2400" i="1" dirty="0"/>
              <a:t> и изменения, которые повлекла эта операция, видны потоку </a:t>
            </a:r>
            <a:r>
              <a:rPr lang="ru-RU" sz="2400" b="1" i="1" dirty="0"/>
              <a:t>Y</a:t>
            </a:r>
            <a:r>
              <a:rPr lang="ru-RU" sz="2400" i="1" dirty="0"/>
              <a:t> в момент выполнения операции </a:t>
            </a:r>
            <a:r>
              <a:rPr lang="ru-RU" sz="2400" b="1" i="1" dirty="0"/>
              <a:t>B</a:t>
            </a:r>
            <a:r>
              <a:rPr lang="ru-RU" sz="2400" i="1" dirty="0"/>
              <a:t> и после выполнения этой операции.</a:t>
            </a:r>
            <a:endParaRPr lang="en-US" sz="2400" dirty="0"/>
          </a:p>
        </p:txBody>
      </p:sp>
      <p:pic>
        <p:nvPicPr>
          <p:cNvPr id="1026" name="Picture 2" descr="https://habrastorage.org/storage1/46d939ea/1b308bfd/7919f9ec/d1d3b73c.png">
            <a:extLst>
              <a:ext uri="{FF2B5EF4-FFF2-40B4-BE49-F238E27FC236}">
                <a16:creationId xmlns:a16="http://schemas.microsoft.com/office/drawing/2014/main" id="{92D84E48-9DD8-426F-B24C-329F3ABF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6" y="1874517"/>
            <a:ext cx="4198788" cy="31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B6FC-BE31-4F96-A9CF-0B619C04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JMM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DEE1A-07E8-4966-83DD-AC6DAC15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1913"/>
            <a:ext cx="7429184" cy="51538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Каждое действие в потоке «происходит прежде» (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) любого другого действия в этом потоке, которое идет «ниже» в коде этого потока.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Освобождение монитора «происходит прежде» (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) каждого последующего захвата того же самого монитора.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Запись в </a:t>
            </a:r>
            <a:r>
              <a:rPr lang="ru-RU" dirty="0" err="1"/>
              <a:t>volatile</a:t>
            </a:r>
            <a:r>
              <a:rPr lang="ru-RU" dirty="0"/>
              <a:t>-поле происходит «происходит прежде» (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) каждого последующего чтения того же самого </a:t>
            </a:r>
            <a:r>
              <a:rPr lang="ru-RU" dirty="0" err="1"/>
              <a:t>volatile</a:t>
            </a:r>
            <a:r>
              <a:rPr lang="ru-RU" dirty="0"/>
              <a:t>-поля.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Вызов метода </a:t>
            </a:r>
            <a:r>
              <a:rPr lang="ru-RU" dirty="0" err="1"/>
              <a:t>start</a:t>
            </a:r>
            <a:r>
              <a:rPr lang="ru-RU" dirty="0"/>
              <a:t>() потока «происходит прежде» (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) любых действий в запущенном потоке.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Все действия в потоке «происходят прежде» (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) любых действий любого другого потока, который успешно завершил ожидание на </a:t>
            </a:r>
            <a:r>
              <a:rPr lang="ru-RU" dirty="0" err="1"/>
              <a:t>join</a:t>
            </a:r>
            <a:r>
              <a:rPr lang="ru-RU" dirty="0"/>
              <a:t>() по первому потоку.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44A23F-EE41-473E-B01E-5D12462B4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"/>
          <a:stretch/>
        </p:blipFill>
        <p:spPr>
          <a:xfrm>
            <a:off x="9066579" y="2968831"/>
            <a:ext cx="2769545" cy="36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5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5DB6A-720A-4B0C-9F30-8F66FCCB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Memory</a:t>
            </a:r>
          </a:p>
        </p:txBody>
      </p:sp>
      <p:pic>
        <p:nvPicPr>
          <p:cNvPr id="1026" name="Picture 2" descr="ÐÐ°ÑÑÐ¸Ð½ÐºÐ¸ Ð¿Ð¾ Ð·Ð°Ð¿ÑÐ¾ÑÑ java memory">
            <a:extLst>
              <a:ext uri="{FF2B5EF4-FFF2-40B4-BE49-F238E27FC236}">
                <a16:creationId xmlns:a16="http://schemas.microsoft.com/office/drawing/2014/main" id="{8D18A3DC-EA8B-40AE-9D30-85A11676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32" y="1465488"/>
            <a:ext cx="8427448" cy="487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4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Нотация «О» большое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/>
              <a:t>Временная сложность алгоритма</a:t>
            </a:r>
            <a:r>
              <a:rPr lang="ru-RU" sz="3600" dirty="0"/>
              <a:t> обычно выражается с использованием нотации </a:t>
            </a:r>
            <a:r>
              <a:rPr lang="ru-RU" sz="3600" dirty="0">
                <a:hlinkClick r:id="rId2" tooltip="«O» большое и «o» малое"/>
              </a:rPr>
              <a:t>«O» большое</a:t>
            </a:r>
            <a:r>
              <a:rPr lang="ru-RU" sz="3600" dirty="0"/>
              <a:t>, которая исключает коэффициенты и члены меньшего порядка (асимптотическое описание).</a:t>
            </a:r>
          </a:p>
        </p:txBody>
      </p:sp>
    </p:spTree>
    <p:extLst>
      <p:ext uri="{BB962C8B-B14F-4D97-AF65-F5344CB8AC3E}">
        <p14:creationId xmlns:p14="http://schemas.microsoft.com/office/powerpoint/2010/main" val="313646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8941" r="9098" b="38249"/>
          <a:stretch/>
        </p:blipFill>
        <p:spPr bwMode="auto">
          <a:xfrm>
            <a:off x="1227909" y="1306286"/>
            <a:ext cx="9242136" cy="38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425" y="5297642"/>
            <a:ext cx="3009083" cy="14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4900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113</TotalTime>
  <Words>694</Words>
  <Application>Microsoft Office PowerPoint</Application>
  <PresentationFormat>Широкоэкранный</PresentationFormat>
  <Paragraphs>139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Corbel</vt:lpstr>
      <vt:lpstr>Gill Sans MT</vt:lpstr>
      <vt:lpstr>Impact</vt:lpstr>
      <vt:lpstr>Badge</vt:lpstr>
      <vt:lpstr>Java</vt:lpstr>
      <vt:lpstr>Атрибуты транзакций (CMT)</vt:lpstr>
      <vt:lpstr>Принципы SOLID</vt:lpstr>
      <vt:lpstr>Свойства транзакций ACID</vt:lpstr>
      <vt:lpstr>A happens-before B</vt:lpstr>
      <vt:lpstr>JMM</vt:lpstr>
      <vt:lpstr>Java Memory</vt:lpstr>
      <vt:lpstr>Нотация «О» большое</vt:lpstr>
      <vt:lpstr>Time Complexity</vt:lpstr>
      <vt:lpstr>Time Complexity</vt:lpstr>
      <vt:lpstr>Презентация PowerPoint</vt:lpstr>
      <vt:lpstr>Презентация PowerPoint</vt:lpstr>
      <vt:lpstr>Презентация PowerPoint</vt:lpstr>
      <vt:lpstr>Exception Hierarchy</vt:lpstr>
      <vt:lpstr>Презентация PowerPoint</vt:lpstr>
      <vt:lpstr>Java.util.concurrent</vt:lpstr>
      <vt:lpstr>Synchronizers</vt:lpstr>
      <vt:lpstr>Future and Callable</vt:lpstr>
      <vt:lpstr>Executors</vt:lpstr>
      <vt:lpstr>Queues</vt:lpstr>
      <vt:lpstr>Non-Blocking Queues</vt:lpstr>
      <vt:lpstr>Blocking Queues</vt:lpstr>
      <vt:lpstr>Locks</vt:lpstr>
      <vt:lpstr>Atomics</vt:lpstr>
      <vt:lpstr>Проблемы параллельного доступа с использованием транзакций</vt:lpstr>
      <vt:lpstr>Уровни изоляции транзакций</vt:lpstr>
      <vt:lpstr>Lambda</vt:lpstr>
      <vt:lpstr>Предопределенные функциональные интерфейсы</vt:lpstr>
      <vt:lpstr>Потоковый API</vt:lpstr>
      <vt:lpstr>Сохранение состояния</vt:lpstr>
      <vt:lpstr>BaseStream</vt:lpstr>
      <vt:lpstr>Stream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</dc:title>
  <dc:creator>Artem Larin</dc:creator>
  <cp:lastModifiedBy>Artem Larin</cp:lastModifiedBy>
  <cp:revision>17</cp:revision>
  <dcterms:created xsi:type="dcterms:W3CDTF">2018-06-04T16:08:51Z</dcterms:created>
  <dcterms:modified xsi:type="dcterms:W3CDTF">2018-06-06T15:25:35Z</dcterms:modified>
</cp:coreProperties>
</file>